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inzel" pitchFamily="2" charset="77"/>
      <p:regular r:id="rId20"/>
      <p:bold r:id="rId21"/>
    </p:embeddedFont>
    <p:embeddedFont>
      <p:font typeface="DM Sans" pitchFamily="2" charset="77"/>
      <p:regular r:id="rId22"/>
    </p:embeddedFont>
    <p:embeddedFont>
      <p:font typeface="DM Sans Bold" pitchFamily="2" charset="77"/>
      <p:regular r:id="rId23"/>
      <p:bold r:id="rId24"/>
    </p:embeddedFont>
    <p:embeddedFont>
      <p:font typeface="Indonesia Light Bold" pitchFamily="2" charset="77"/>
      <p:regular r:id="rId25"/>
    </p:embeddedFont>
    <p:embeddedFont>
      <p:font typeface="Rubik Medium" pitchFamily="2" charset="-79"/>
      <p:regular r:id="rId26"/>
    </p:embeddedFont>
    <p:embeddedFont>
      <p:font typeface="Rubik Medium Bold" pitchFamily="2" charset="-79"/>
      <p:regular r:id="rId27"/>
      <p:bold r:id="rId28"/>
    </p:embeddedFont>
    <p:embeddedFont>
      <p:font typeface="Zing Rust Base" pitchFamily="2" charset="77"/>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01" autoAdjust="0"/>
  </p:normalViewPr>
  <p:slideViewPr>
    <p:cSldViewPr>
      <p:cViewPr>
        <p:scale>
          <a:sx n="49" d="100"/>
          <a:sy n="49" d="100"/>
        </p:scale>
        <p:origin x="744" y="8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9FF"/>
        </a:solidFill>
        <a:effectLst/>
      </p:bgPr>
    </p:bg>
    <p:spTree>
      <p:nvGrpSpPr>
        <p:cNvPr id="1" name=""/>
        <p:cNvGrpSpPr/>
        <p:nvPr/>
      </p:nvGrpSpPr>
      <p:grpSpPr>
        <a:xfrm>
          <a:off x="0" y="0"/>
          <a:ext cx="0" cy="0"/>
          <a:chOff x="0" y="0"/>
          <a:chExt cx="0" cy="0"/>
        </a:xfrm>
      </p:grpSpPr>
      <p:sp>
        <p:nvSpPr>
          <p:cNvPr id="4" name="TextBox 4"/>
          <p:cNvSpPr txBox="1"/>
          <p:nvPr/>
        </p:nvSpPr>
        <p:spPr>
          <a:xfrm>
            <a:off x="9642162" y="3621355"/>
            <a:ext cx="8297124" cy="2224532"/>
          </a:xfrm>
          <a:prstGeom prst="rect">
            <a:avLst/>
          </a:prstGeom>
        </p:spPr>
        <p:txBody>
          <a:bodyPr lIns="0" tIns="0" rIns="0" bIns="0" rtlCol="0" anchor="t">
            <a:spAutoFit/>
          </a:bodyPr>
          <a:lstStyle/>
          <a:p>
            <a:pPr>
              <a:lnSpc>
                <a:spcPts val="5824"/>
              </a:lnSpc>
            </a:pPr>
            <a:r>
              <a:rPr lang="en-US" sz="5200" dirty="0">
                <a:solidFill>
                  <a:srgbClr val="03989E"/>
                </a:solidFill>
                <a:latin typeface="Rubik Medium Bold"/>
              </a:rPr>
              <a:t>VERTICAL </a:t>
            </a:r>
          </a:p>
          <a:p>
            <a:pPr marL="0" lvl="0" indent="0">
              <a:lnSpc>
                <a:spcPts val="5824"/>
              </a:lnSpc>
            </a:pPr>
            <a:r>
              <a:rPr lang="en-US" sz="5200" dirty="0">
                <a:solidFill>
                  <a:srgbClr val="03989E"/>
                </a:solidFill>
                <a:latin typeface="Rubik Medium Bold"/>
              </a:rPr>
              <a:t>AXIS  WIND TURBINE FOR HIGHWAY APPLICATION </a:t>
            </a:r>
          </a:p>
        </p:txBody>
      </p:sp>
      <p:sp>
        <p:nvSpPr>
          <p:cNvPr id="5" name="TextBox 5"/>
          <p:cNvSpPr txBox="1"/>
          <p:nvPr/>
        </p:nvSpPr>
        <p:spPr>
          <a:xfrm>
            <a:off x="9660450" y="5845887"/>
            <a:ext cx="6966232" cy="634238"/>
          </a:xfrm>
          <a:prstGeom prst="rect">
            <a:avLst/>
          </a:prstGeom>
        </p:spPr>
        <p:txBody>
          <a:bodyPr wrap="square" lIns="0" tIns="0" rIns="0" bIns="0" rtlCol="0" anchor="t">
            <a:spAutoFit/>
          </a:bodyPr>
          <a:lstStyle/>
          <a:p>
            <a:pPr>
              <a:lnSpc>
                <a:spcPts val="4816"/>
              </a:lnSpc>
              <a:spcBef>
                <a:spcPct val="0"/>
              </a:spcBef>
            </a:pPr>
            <a:r>
              <a:rPr lang="en-US" sz="4300" dirty="0">
                <a:solidFill>
                  <a:srgbClr val="09B9C2"/>
                </a:solidFill>
                <a:latin typeface="Rubik Medium Bold"/>
              </a:rPr>
              <a:t>BME-A MTE PROJECT</a:t>
            </a:r>
          </a:p>
        </p:txBody>
      </p:sp>
      <p:sp>
        <p:nvSpPr>
          <p:cNvPr id="6" name="TextBox 6"/>
          <p:cNvSpPr txBox="1"/>
          <p:nvPr/>
        </p:nvSpPr>
        <p:spPr>
          <a:xfrm>
            <a:off x="10591800" y="8555228"/>
            <a:ext cx="7347487" cy="1461939"/>
          </a:xfrm>
          <a:prstGeom prst="rect">
            <a:avLst/>
          </a:prstGeom>
        </p:spPr>
        <p:txBody>
          <a:bodyPr wrap="square" lIns="0" tIns="0" rIns="0" bIns="0" rtlCol="0" anchor="t">
            <a:spAutoFit/>
          </a:bodyPr>
          <a:lstStyle/>
          <a:p>
            <a:pPr algn="r">
              <a:lnSpc>
                <a:spcPts val="3808"/>
              </a:lnSpc>
            </a:pPr>
            <a:r>
              <a:rPr lang="en-US" sz="2400" b="1" dirty="0">
                <a:solidFill>
                  <a:srgbClr val="09B9C2"/>
                </a:solidFill>
                <a:latin typeface="Cinzel" pitchFamily="2" charset="77"/>
                <a:cs typeface="Arial" panose="020B0604020202020204" pitchFamily="34" charset="0"/>
              </a:rPr>
              <a:t>SUBMITTED BY </a:t>
            </a:r>
          </a:p>
          <a:p>
            <a:pPr algn="r">
              <a:lnSpc>
                <a:spcPts val="3808"/>
              </a:lnSpc>
            </a:pPr>
            <a:r>
              <a:rPr lang="en-US" sz="2400" b="1" dirty="0">
                <a:solidFill>
                  <a:srgbClr val="09B9C2"/>
                </a:solidFill>
                <a:latin typeface="Cinzel" pitchFamily="2" charset="77"/>
                <a:cs typeface="Arial" panose="020B0604020202020204" pitchFamily="34" charset="0"/>
              </a:rPr>
              <a:t>PARTH JOHRI 2K20/B17/33</a:t>
            </a:r>
          </a:p>
          <a:p>
            <a:pPr algn="r">
              <a:lnSpc>
                <a:spcPts val="3808"/>
              </a:lnSpc>
              <a:spcBef>
                <a:spcPct val="0"/>
              </a:spcBef>
            </a:pPr>
            <a:r>
              <a:rPr lang="en-US" sz="2400" b="1" dirty="0">
                <a:solidFill>
                  <a:srgbClr val="09B9C2"/>
                </a:solidFill>
                <a:latin typeface="Cinzel" pitchFamily="2" charset="77"/>
                <a:cs typeface="Arial" panose="020B0604020202020204" pitchFamily="34" charset="0"/>
              </a:rPr>
              <a:t>DHRUV BIHANI 2K20/B17/44</a:t>
            </a:r>
          </a:p>
        </p:txBody>
      </p:sp>
      <p:pic>
        <p:nvPicPr>
          <p:cNvPr id="8" name="Picture 7">
            <a:extLst>
              <a:ext uri="{FF2B5EF4-FFF2-40B4-BE49-F238E27FC236}">
                <a16:creationId xmlns:a16="http://schemas.microsoft.com/office/drawing/2014/main" id="{D14D7A69-6C12-DC42-9857-7DBF0B37B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4155"/>
            <a:ext cx="10555309" cy="10555309"/>
          </a:xfrm>
          <a:prstGeom prst="rect">
            <a:avLst/>
          </a:prstGeom>
        </p:spPr>
      </p:pic>
      <p:sp>
        <p:nvSpPr>
          <p:cNvPr id="10" name="Rectangle 9">
            <a:extLst>
              <a:ext uri="{FF2B5EF4-FFF2-40B4-BE49-F238E27FC236}">
                <a16:creationId xmlns:a16="http://schemas.microsoft.com/office/drawing/2014/main" id="{536EEDEC-22F1-084B-9C25-78354006D392}"/>
              </a:ext>
            </a:extLst>
          </p:cNvPr>
          <p:cNvSpPr/>
          <p:nvPr/>
        </p:nvSpPr>
        <p:spPr>
          <a:xfrm>
            <a:off x="0" y="8555228"/>
            <a:ext cx="6324600" cy="1075936"/>
          </a:xfrm>
          <a:prstGeom prst="rect">
            <a:avLst/>
          </a:prstGeom>
        </p:spPr>
        <p:txBody>
          <a:bodyPr wrap="square">
            <a:spAutoFit/>
          </a:bodyPr>
          <a:lstStyle/>
          <a:p>
            <a:pPr lvl="0">
              <a:lnSpc>
                <a:spcPts val="3808"/>
              </a:lnSpc>
            </a:pPr>
            <a:r>
              <a:rPr lang="en-US" sz="2400" b="1" dirty="0">
                <a:solidFill>
                  <a:srgbClr val="09B9C2"/>
                </a:solidFill>
                <a:latin typeface="Cinzel" pitchFamily="2" charset="77"/>
                <a:cs typeface="Arial" panose="020B0604020202020204" pitchFamily="34" charset="0"/>
              </a:rPr>
              <a:t>SUBMITTED TO </a:t>
            </a:r>
          </a:p>
          <a:p>
            <a:pPr lvl="0">
              <a:lnSpc>
                <a:spcPts val="3808"/>
              </a:lnSpc>
            </a:pPr>
            <a:r>
              <a:rPr lang="en-US" sz="2400" b="1" dirty="0">
                <a:solidFill>
                  <a:srgbClr val="09B9C2"/>
                </a:solidFill>
                <a:latin typeface="Cinzel" pitchFamily="2" charset="77"/>
                <a:cs typeface="Arial" panose="020B0604020202020204" pitchFamily="34" charset="0"/>
              </a:rPr>
              <a:t>DR. M. ZUNAID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287000" cy="10287000"/>
          </a:xfrm>
          <a:prstGeom prst="rect">
            <a:avLst/>
          </a:prstGeom>
        </p:spPr>
      </p:pic>
      <p:pic>
        <p:nvPicPr>
          <p:cNvPr id="3" name="Picture 3"/>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03511" y="0"/>
            <a:ext cx="10287000" cy="10287000"/>
          </a:xfrm>
          <a:prstGeom prst="rect">
            <a:avLst/>
          </a:prstGeom>
        </p:spPr>
      </p:pic>
      <p:pic>
        <p:nvPicPr>
          <p:cNvPr id="4" name="Picture 4"/>
          <p:cNvPicPr>
            <a:picLocks noChangeAspect="1"/>
          </p:cNvPicPr>
          <p:nvPr/>
        </p:nvPicPr>
        <p:blipFill>
          <a:blip r:embed="rId4"/>
          <a:srcRect/>
          <a:stretch>
            <a:fillRect/>
          </a:stretch>
        </p:blipFill>
        <p:spPr>
          <a:xfrm>
            <a:off x="9144000" y="2175536"/>
            <a:ext cx="8818366" cy="5941989"/>
          </a:xfrm>
          <a:prstGeom prst="rect">
            <a:avLst/>
          </a:prstGeom>
        </p:spPr>
      </p:pic>
      <p:sp>
        <p:nvSpPr>
          <p:cNvPr id="5" name="TextBox 5"/>
          <p:cNvSpPr txBox="1"/>
          <p:nvPr/>
        </p:nvSpPr>
        <p:spPr>
          <a:xfrm>
            <a:off x="1028700" y="2184654"/>
            <a:ext cx="7354668" cy="5803392"/>
          </a:xfrm>
          <a:prstGeom prst="rect">
            <a:avLst/>
          </a:prstGeom>
        </p:spPr>
        <p:txBody>
          <a:bodyPr lIns="0" tIns="0" rIns="0" bIns="0" rtlCol="0" anchor="t">
            <a:spAutoFit/>
          </a:bodyPr>
          <a:lstStyle/>
          <a:p>
            <a:pPr algn="just">
              <a:lnSpc>
                <a:spcPts val="3864"/>
              </a:lnSpc>
            </a:pPr>
            <a:r>
              <a:rPr lang="en-US" sz="2300">
                <a:solidFill>
                  <a:srgbClr val="00A8A8"/>
                </a:solidFill>
                <a:latin typeface="Rubik Medium"/>
              </a:rPr>
              <a:t>There are 2 pulley used one big pulley and one short. Big pulley is attached to the shaft and lower pulley is attached to the dimmer dynamo. big pulley is made up of aluminum alloy so as to decrease its weight so it can rotate freely. Both the pulley are attached with the help of a belt. This pulley increases the rotational speed of the turbine. </a:t>
            </a:r>
          </a:p>
          <a:p>
            <a:pPr algn="just">
              <a:lnSpc>
                <a:spcPts val="3864"/>
              </a:lnSpc>
            </a:pPr>
            <a:endParaRPr lang="en-US" sz="2300">
              <a:solidFill>
                <a:srgbClr val="00A8A8"/>
              </a:solidFill>
              <a:latin typeface="Rubik Medium"/>
            </a:endParaRPr>
          </a:p>
          <a:p>
            <a:pPr algn="just">
              <a:lnSpc>
                <a:spcPts val="3864"/>
              </a:lnSpc>
            </a:pPr>
            <a:r>
              <a:rPr lang="en-US" sz="2300">
                <a:solidFill>
                  <a:srgbClr val="00A8A8"/>
                </a:solidFill>
                <a:latin typeface="Rubik Medium"/>
              </a:rPr>
              <a:t>Diameter of big pulley: 226 mm Inner diameter: 75 mm</a:t>
            </a:r>
          </a:p>
          <a:p>
            <a:pPr algn="just">
              <a:lnSpc>
                <a:spcPts val="3864"/>
              </a:lnSpc>
            </a:pPr>
            <a:r>
              <a:rPr lang="en-US" sz="2300">
                <a:solidFill>
                  <a:srgbClr val="00A8A8"/>
                </a:solidFill>
                <a:latin typeface="Rubik Medium"/>
              </a:rPr>
              <a:t>Diameter of small pulley: 35 mm Inner diameter: 10mm </a:t>
            </a:r>
          </a:p>
        </p:txBody>
      </p:sp>
      <p:sp>
        <p:nvSpPr>
          <p:cNvPr id="6" name="TextBox 6"/>
          <p:cNvSpPr txBox="1"/>
          <p:nvPr/>
        </p:nvSpPr>
        <p:spPr>
          <a:xfrm>
            <a:off x="1028700" y="1057275"/>
            <a:ext cx="6374457" cy="757682"/>
          </a:xfrm>
          <a:prstGeom prst="rect">
            <a:avLst/>
          </a:prstGeom>
        </p:spPr>
        <p:txBody>
          <a:bodyPr lIns="0" tIns="0" rIns="0" bIns="0" rtlCol="0" anchor="t">
            <a:spAutoFit/>
          </a:bodyPr>
          <a:lstStyle/>
          <a:p>
            <a:pPr algn="ctr">
              <a:lnSpc>
                <a:spcPts val="5824"/>
              </a:lnSpc>
              <a:spcBef>
                <a:spcPct val="0"/>
              </a:spcBef>
            </a:pPr>
            <a:r>
              <a:rPr lang="en-US" sz="5200">
                <a:solidFill>
                  <a:srgbClr val="00A8A8"/>
                </a:solidFill>
                <a:latin typeface="Rubik Medium Bold"/>
              </a:rPr>
              <a:t>DESIGN OF PULLEY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287000" cy="10287000"/>
          </a:xfrm>
          <a:prstGeom prst="rect">
            <a:avLst/>
          </a:prstGeom>
        </p:spPr>
      </p:pic>
      <p:pic>
        <p:nvPicPr>
          <p:cNvPr id="3" name="Picture 3"/>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03511" y="0"/>
            <a:ext cx="10287000" cy="10287000"/>
          </a:xfrm>
          <a:prstGeom prst="rect">
            <a:avLst/>
          </a:prstGeom>
        </p:spPr>
      </p:pic>
      <p:pic>
        <p:nvPicPr>
          <p:cNvPr id="4" name="Picture 4"/>
          <p:cNvPicPr>
            <a:picLocks noChangeAspect="1"/>
          </p:cNvPicPr>
          <p:nvPr/>
        </p:nvPicPr>
        <p:blipFill>
          <a:blip r:embed="rId4"/>
          <a:srcRect l="4327" r="4327"/>
          <a:stretch>
            <a:fillRect/>
          </a:stretch>
        </p:blipFill>
        <p:spPr>
          <a:xfrm>
            <a:off x="9144000" y="2087171"/>
            <a:ext cx="8709411" cy="7171129"/>
          </a:xfrm>
          <a:prstGeom prst="rect">
            <a:avLst/>
          </a:prstGeom>
        </p:spPr>
      </p:pic>
      <p:sp>
        <p:nvSpPr>
          <p:cNvPr id="5" name="TextBox 5"/>
          <p:cNvSpPr txBox="1"/>
          <p:nvPr/>
        </p:nvSpPr>
        <p:spPr>
          <a:xfrm>
            <a:off x="1028700" y="2104947"/>
            <a:ext cx="7667055" cy="3280029"/>
          </a:xfrm>
          <a:prstGeom prst="rect">
            <a:avLst/>
          </a:prstGeom>
        </p:spPr>
        <p:txBody>
          <a:bodyPr lIns="0" tIns="0" rIns="0" bIns="0" rtlCol="0" anchor="t">
            <a:spAutoFit/>
          </a:bodyPr>
          <a:lstStyle/>
          <a:p>
            <a:pPr algn="just">
              <a:lnSpc>
                <a:spcPts val="4368"/>
              </a:lnSpc>
            </a:pPr>
            <a:r>
              <a:rPr lang="en-US" sz="2600">
                <a:solidFill>
                  <a:srgbClr val="00A8A8"/>
                </a:solidFill>
                <a:latin typeface="Rubik Medium"/>
              </a:rPr>
              <a:t>For the smooth operation of Shaft, bearing mechanism is used to .. The Bearing has diameter of 1cm. Bearing are generally provided for supporting the shaft and smooth operation of shaft. For Ease of Performance We have used Ball bearing </a:t>
            </a:r>
          </a:p>
        </p:txBody>
      </p:sp>
      <p:sp>
        <p:nvSpPr>
          <p:cNvPr id="6" name="TextBox 6"/>
          <p:cNvSpPr txBox="1"/>
          <p:nvPr/>
        </p:nvSpPr>
        <p:spPr>
          <a:xfrm>
            <a:off x="1028700" y="1057275"/>
            <a:ext cx="6771531" cy="757682"/>
          </a:xfrm>
          <a:prstGeom prst="rect">
            <a:avLst/>
          </a:prstGeom>
        </p:spPr>
        <p:txBody>
          <a:bodyPr lIns="0" tIns="0" rIns="0" bIns="0" rtlCol="0" anchor="t">
            <a:spAutoFit/>
          </a:bodyPr>
          <a:lstStyle/>
          <a:p>
            <a:pPr algn="ctr">
              <a:lnSpc>
                <a:spcPts val="5824"/>
              </a:lnSpc>
              <a:spcBef>
                <a:spcPct val="0"/>
              </a:spcBef>
            </a:pPr>
            <a:r>
              <a:rPr lang="en-US" sz="5200">
                <a:solidFill>
                  <a:srgbClr val="00A8A8"/>
                </a:solidFill>
                <a:latin typeface="Rubik Medium Bold"/>
              </a:rPr>
              <a:t>DESIGN OF BEARING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81937"/>
            <a:ext cx="20993100" cy="14039850"/>
            <a:chOff x="0" y="0"/>
            <a:chExt cx="7101370" cy="4749283"/>
          </a:xfrm>
        </p:grpSpPr>
        <p:sp>
          <p:nvSpPr>
            <p:cNvPr id="3" name="Freeform 3"/>
            <p:cNvSpPr/>
            <p:nvPr/>
          </p:nvSpPr>
          <p:spPr>
            <a:xfrm>
              <a:off x="0" y="0"/>
              <a:ext cx="7101370" cy="4749283"/>
            </a:xfrm>
            <a:custGeom>
              <a:avLst/>
              <a:gdLst/>
              <a:ahLst/>
              <a:cxnLst/>
              <a:rect l="l" t="t" r="r" b="b"/>
              <a:pathLst>
                <a:path w="7101370" h="4749283">
                  <a:moveTo>
                    <a:pt x="0" y="0"/>
                  </a:moveTo>
                  <a:lnTo>
                    <a:pt x="7101370" y="0"/>
                  </a:lnTo>
                  <a:lnTo>
                    <a:pt x="7101370" y="4749283"/>
                  </a:lnTo>
                  <a:lnTo>
                    <a:pt x="0" y="4749283"/>
                  </a:lnTo>
                  <a:close/>
                </a:path>
              </a:pathLst>
            </a:custGeom>
            <a:solidFill>
              <a:srgbClr val="00A8A8"/>
            </a:solidFill>
          </p:spPr>
        </p:sp>
      </p:grpSp>
      <p:sp>
        <p:nvSpPr>
          <p:cNvPr id="4" name="TextBox 4"/>
          <p:cNvSpPr txBox="1"/>
          <p:nvPr/>
        </p:nvSpPr>
        <p:spPr>
          <a:xfrm>
            <a:off x="751536" y="1905762"/>
            <a:ext cx="16507764" cy="8087747"/>
          </a:xfrm>
          <a:prstGeom prst="rect">
            <a:avLst/>
          </a:prstGeom>
        </p:spPr>
        <p:txBody>
          <a:bodyPr lIns="0" tIns="0" rIns="0" bIns="0" rtlCol="0" anchor="t">
            <a:spAutoFit/>
          </a:bodyPr>
          <a:lstStyle/>
          <a:p>
            <a:pPr algn="just">
              <a:lnSpc>
                <a:spcPts val="4578"/>
              </a:lnSpc>
            </a:pPr>
            <a:r>
              <a:rPr lang="en-US" sz="2384">
                <a:solidFill>
                  <a:srgbClr val="EEF9FF"/>
                </a:solidFill>
                <a:latin typeface="Rubik Medium"/>
              </a:rPr>
              <a:t>The VAWT is designed and fabricated in such a way that the it can able to capture wind from all the direction, power developed from the project is 28W for a speed of 6.1m/s, the efficiency of VAWT can be increase by changing the size and shape of the blade, the theoretical and experimental result is varying because in theoretical calculation we consider the wind is hitting all the eight turbine blades, practically it is not. </a:t>
            </a:r>
          </a:p>
          <a:p>
            <a:pPr algn="just">
              <a:lnSpc>
                <a:spcPts val="4578"/>
              </a:lnSpc>
            </a:pPr>
            <a:r>
              <a:rPr lang="en-US" sz="2384">
                <a:solidFill>
                  <a:srgbClr val="EEF9FF"/>
                </a:solidFill>
                <a:latin typeface="Rubik Medium"/>
              </a:rPr>
              <a:t>Our work and the results obtained are very encouraged that vertical axis wind energy conversion are plausible and potentially very contribute to the production of the clean renewable electricity from the wind even under low ideal sitting conditions. With the idea on highway, it will power up street lights. In most cities, highways are a faster route for daily commute and in need of constant light makes this a very efficient way to produce natural energy. </a:t>
            </a:r>
          </a:p>
          <a:p>
            <a:pPr algn="just">
              <a:lnSpc>
                <a:spcPts val="4578"/>
              </a:lnSpc>
            </a:pPr>
            <a:r>
              <a:rPr lang="en-US" sz="2384">
                <a:solidFill>
                  <a:srgbClr val="EEF9FF"/>
                </a:solidFill>
                <a:latin typeface="Rubik Medium"/>
              </a:rPr>
              <a:t>This system is environmental friendly. The working model of our project is combined energy source with solar system and vertical axis wind turbine system which is a good and effective solution for power generation, basically this system involves the combination of two energy system, suppose anyone source fails to generate another source will keep generating the electricity and will give the continuous power to the load. The renewable energy sources such as solar and wind energy are used to generate the electricity. </a:t>
            </a:r>
          </a:p>
        </p:txBody>
      </p:sp>
      <p:sp>
        <p:nvSpPr>
          <p:cNvPr id="5" name="AutoShape 5"/>
          <p:cNvSpPr/>
          <p:nvPr/>
        </p:nvSpPr>
        <p:spPr>
          <a:xfrm>
            <a:off x="-1724762" y="1734312"/>
            <a:ext cx="20612124" cy="0"/>
          </a:xfrm>
          <a:prstGeom prst="line">
            <a:avLst/>
          </a:prstGeom>
          <a:ln w="47625" cap="rnd">
            <a:solidFill>
              <a:srgbClr val="000000"/>
            </a:solidFill>
            <a:prstDash val="solid"/>
            <a:headEnd type="none" w="sm" len="sm"/>
            <a:tailEnd type="none" w="sm" len="sm"/>
          </a:ln>
        </p:spPr>
      </p:sp>
      <p:sp>
        <p:nvSpPr>
          <p:cNvPr id="6" name="TextBox 6"/>
          <p:cNvSpPr txBox="1"/>
          <p:nvPr/>
        </p:nvSpPr>
        <p:spPr>
          <a:xfrm>
            <a:off x="751536" y="664147"/>
            <a:ext cx="4480322" cy="757682"/>
          </a:xfrm>
          <a:prstGeom prst="rect">
            <a:avLst/>
          </a:prstGeom>
        </p:spPr>
        <p:txBody>
          <a:bodyPr lIns="0" tIns="0" rIns="0" bIns="0" rtlCol="0" anchor="t">
            <a:spAutoFit/>
          </a:bodyPr>
          <a:lstStyle/>
          <a:p>
            <a:pPr algn="ctr">
              <a:lnSpc>
                <a:spcPts val="5824"/>
              </a:lnSpc>
              <a:spcBef>
                <a:spcPct val="0"/>
              </a:spcBef>
            </a:pPr>
            <a:r>
              <a:rPr lang="en-US" sz="5200">
                <a:solidFill>
                  <a:srgbClr val="03989E"/>
                </a:solidFill>
                <a:latin typeface="Rubik Medium Bold"/>
              </a:rPr>
              <a:t>CONCLUSION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49559"/>
            <a:ext cx="19425608" cy="12179420"/>
            <a:chOff x="0" y="0"/>
            <a:chExt cx="6571132" cy="4119952"/>
          </a:xfrm>
        </p:grpSpPr>
        <p:sp>
          <p:nvSpPr>
            <p:cNvPr id="3" name="Freeform 3"/>
            <p:cNvSpPr/>
            <p:nvPr/>
          </p:nvSpPr>
          <p:spPr>
            <a:xfrm>
              <a:off x="0" y="0"/>
              <a:ext cx="6571131" cy="4119952"/>
            </a:xfrm>
            <a:custGeom>
              <a:avLst/>
              <a:gdLst/>
              <a:ahLst/>
              <a:cxnLst/>
              <a:rect l="l" t="t" r="r" b="b"/>
              <a:pathLst>
                <a:path w="6571131" h="4119952">
                  <a:moveTo>
                    <a:pt x="0" y="0"/>
                  </a:moveTo>
                  <a:lnTo>
                    <a:pt x="6571131" y="0"/>
                  </a:lnTo>
                  <a:lnTo>
                    <a:pt x="6571131" y="4119952"/>
                  </a:lnTo>
                  <a:lnTo>
                    <a:pt x="0" y="4119952"/>
                  </a:lnTo>
                  <a:close/>
                </a:path>
              </a:pathLst>
            </a:custGeom>
            <a:solidFill>
              <a:srgbClr val="00A8A8"/>
            </a:solidFill>
          </p:spPr>
        </p:sp>
      </p:grpSp>
      <p:sp>
        <p:nvSpPr>
          <p:cNvPr id="4" name="TextBox 4"/>
          <p:cNvSpPr txBox="1"/>
          <p:nvPr/>
        </p:nvSpPr>
        <p:spPr>
          <a:xfrm>
            <a:off x="699641" y="1410081"/>
            <a:ext cx="17117319" cy="8714994"/>
          </a:xfrm>
          <a:prstGeom prst="rect">
            <a:avLst/>
          </a:prstGeom>
        </p:spPr>
        <p:txBody>
          <a:bodyPr lIns="0" tIns="0" rIns="0" bIns="0" rtlCol="0" anchor="t">
            <a:spAutoFit/>
          </a:bodyPr>
          <a:lstStyle/>
          <a:p>
            <a:pPr algn="just">
              <a:lnSpc>
                <a:spcPts val="5807"/>
              </a:lnSpc>
            </a:pPr>
            <a:r>
              <a:rPr lang="en-US" sz="2399">
                <a:solidFill>
                  <a:srgbClr val="EEF9FF"/>
                </a:solidFill>
                <a:latin typeface="DM Sans Bold"/>
              </a:rPr>
              <a:t>1) </a:t>
            </a:r>
            <a:r>
              <a:rPr lang="en-US" sz="2399">
                <a:solidFill>
                  <a:srgbClr val="EEF9FF"/>
                </a:solidFill>
                <a:latin typeface="DM Sans"/>
              </a:rPr>
              <a:t>As this is the proposed model it is built at very low cost. Instead of plastic, if </a:t>
            </a:r>
            <a:r>
              <a:rPr lang="en-US" sz="2399">
                <a:solidFill>
                  <a:srgbClr val="EEF9FF"/>
                </a:solidFill>
                <a:latin typeface="DM Sans Bold"/>
              </a:rPr>
              <a:t>Fiber Reinforce Plastic (FRP)</a:t>
            </a:r>
            <a:r>
              <a:rPr lang="en-US" sz="2399">
                <a:solidFill>
                  <a:srgbClr val="EEF9FF"/>
                </a:solidFill>
                <a:latin typeface="DM Sans"/>
              </a:rPr>
              <a:t> is used it will yield to more output. </a:t>
            </a:r>
          </a:p>
          <a:p>
            <a:pPr algn="just">
              <a:lnSpc>
                <a:spcPts val="5807"/>
              </a:lnSpc>
            </a:pPr>
            <a:r>
              <a:rPr lang="en-US" sz="2399">
                <a:solidFill>
                  <a:srgbClr val="EEF9FF"/>
                </a:solidFill>
                <a:latin typeface="DM Sans Bold"/>
              </a:rPr>
              <a:t>2) </a:t>
            </a:r>
            <a:r>
              <a:rPr lang="en-US" sz="2399">
                <a:solidFill>
                  <a:srgbClr val="EEF9FF"/>
                </a:solidFill>
                <a:latin typeface="DM Sans"/>
              </a:rPr>
              <a:t>The Word hybrid means a thing which is made by the combination of more than one element. In energy system, electricity can be produced by more than one source at a time like Wind, solar, biomass etc. There are various methods to generate hybrid energy like </a:t>
            </a:r>
            <a:r>
              <a:rPr lang="en-US" sz="2399">
                <a:solidFill>
                  <a:srgbClr val="EEF9FF"/>
                </a:solidFill>
                <a:latin typeface="DM Sans Bold"/>
              </a:rPr>
              <a:t>wind-solar, Solar- diesel, Wind- hydro and Wind – diesel</a:t>
            </a:r>
            <a:r>
              <a:rPr lang="en-US" sz="2399">
                <a:solidFill>
                  <a:srgbClr val="EEF9FF"/>
                </a:solidFill>
                <a:latin typeface="DM Sans"/>
              </a:rPr>
              <a:t>. Among the above listed hybrid energy generation module the wind- Solar hybrid module are more crucial because it is available abundant in nature and it is also very much environment friendly. </a:t>
            </a:r>
          </a:p>
          <a:p>
            <a:pPr algn="just">
              <a:lnSpc>
                <a:spcPts val="5807"/>
              </a:lnSpc>
            </a:pPr>
            <a:r>
              <a:rPr lang="en-US" sz="2399">
                <a:solidFill>
                  <a:srgbClr val="EEF9FF"/>
                </a:solidFill>
                <a:latin typeface="DM Sans"/>
              </a:rPr>
              <a:t>The hybridization in India has large prospect because over </a:t>
            </a:r>
            <a:r>
              <a:rPr lang="en-US" sz="2399">
                <a:solidFill>
                  <a:srgbClr val="EEF9FF"/>
                </a:solidFill>
                <a:latin typeface="DM Sans Bold"/>
              </a:rPr>
              <a:t>75 %</a:t>
            </a:r>
            <a:r>
              <a:rPr lang="en-US" sz="2399">
                <a:solidFill>
                  <a:srgbClr val="EEF9FF"/>
                </a:solidFill>
                <a:latin typeface="DM Sans"/>
              </a:rPr>
              <a:t> of Indian household face the problem like power cut especially in summer. </a:t>
            </a:r>
          </a:p>
          <a:p>
            <a:pPr algn="just">
              <a:lnSpc>
                <a:spcPts val="5807"/>
              </a:lnSpc>
            </a:pPr>
            <a:r>
              <a:rPr lang="en-US" sz="2399">
                <a:solidFill>
                  <a:srgbClr val="EEF9FF"/>
                </a:solidFill>
                <a:latin typeface="DM Sans"/>
              </a:rPr>
              <a:t>So solar panels can be installed on the top of the turbine so that the efficiency increases. </a:t>
            </a:r>
          </a:p>
          <a:p>
            <a:pPr algn="just">
              <a:lnSpc>
                <a:spcPts val="5807"/>
              </a:lnSpc>
            </a:pPr>
            <a:r>
              <a:rPr lang="en-US" sz="2399">
                <a:solidFill>
                  <a:srgbClr val="EEF9FF"/>
                </a:solidFill>
                <a:latin typeface="DM Sans Bold"/>
              </a:rPr>
              <a:t>3)</a:t>
            </a:r>
            <a:r>
              <a:rPr lang="en-US" sz="2399">
                <a:solidFill>
                  <a:srgbClr val="EEF9FF"/>
                </a:solidFill>
                <a:latin typeface="DM Sans"/>
              </a:rPr>
              <a:t> Development of effective alternator and dynamos can be used to wind energy from relatively small winds. </a:t>
            </a:r>
          </a:p>
          <a:p>
            <a:pPr algn="just">
              <a:lnSpc>
                <a:spcPts val="5807"/>
              </a:lnSpc>
            </a:pPr>
            <a:r>
              <a:rPr lang="en-US" sz="2399">
                <a:solidFill>
                  <a:srgbClr val="EEF9FF"/>
                </a:solidFill>
                <a:latin typeface="DM Sans Bold"/>
              </a:rPr>
              <a:t>4) </a:t>
            </a:r>
            <a:r>
              <a:rPr lang="en-US" sz="2399">
                <a:solidFill>
                  <a:srgbClr val="EEF9FF"/>
                </a:solidFill>
                <a:latin typeface="DM Sans"/>
              </a:rPr>
              <a:t>By setting different angles at different speed of the turbine can also be done as a future work or scope. </a:t>
            </a:r>
          </a:p>
        </p:txBody>
      </p:sp>
      <p:sp>
        <p:nvSpPr>
          <p:cNvPr id="5" name="TextBox 5"/>
          <p:cNvSpPr txBox="1"/>
          <p:nvPr/>
        </p:nvSpPr>
        <p:spPr>
          <a:xfrm>
            <a:off x="0" y="386282"/>
            <a:ext cx="6392179" cy="1713462"/>
          </a:xfrm>
          <a:prstGeom prst="rect">
            <a:avLst/>
          </a:prstGeom>
        </p:spPr>
        <p:txBody>
          <a:bodyPr lIns="0" tIns="0" rIns="0" bIns="0" rtlCol="0" anchor="t">
            <a:spAutoFit/>
          </a:bodyPr>
          <a:lstStyle/>
          <a:p>
            <a:pPr marL="0" lvl="0" indent="0" algn="ctr">
              <a:lnSpc>
                <a:spcPts val="6882"/>
              </a:lnSpc>
              <a:spcBef>
                <a:spcPct val="0"/>
              </a:spcBef>
            </a:pPr>
            <a:r>
              <a:rPr lang="en-US" sz="4915">
                <a:solidFill>
                  <a:srgbClr val="03989E"/>
                </a:solidFill>
                <a:latin typeface="Rubik Medium Bold"/>
              </a:rPr>
              <a:t>FUTURE</a:t>
            </a:r>
            <a:r>
              <a:rPr lang="en-US" sz="4915" u="none">
                <a:solidFill>
                  <a:srgbClr val="03989E"/>
                </a:solidFill>
                <a:latin typeface="Rubik Medium Bold"/>
              </a:rPr>
              <a:t> SCOPE </a:t>
            </a:r>
          </a:p>
          <a:p>
            <a:pPr marL="0" lvl="0" indent="0" algn="ctr">
              <a:lnSpc>
                <a:spcPts val="6882"/>
              </a:lnSpc>
              <a:spcBef>
                <a:spcPct val="0"/>
              </a:spcBef>
            </a:pPr>
            <a:endParaRPr lang="en-US" sz="4915" u="none">
              <a:solidFill>
                <a:srgbClr val="03989E"/>
              </a:solidFill>
              <a:latin typeface="Rubik Medium Bold"/>
            </a:endParaRPr>
          </a:p>
        </p:txBody>
      </p:sp>
      <p:sp>
        <p:nvSpPr>
          <p:cNvPr id="6" name="AutoShape 6"/>
          <p:cNvSpPr/>
          <p:nvPr/>
        </p:nvSpPr>
        <p:spPr>
          <a:xfrm>
            <a:off x="-1586739" y="1425746"/>
            <a:ext cx="20612124" cy="0"/>
          </a:xfrm>
          <a:prstGeom prst="line">
            <a:avLst/>
          </a:prstGeom>
          <a:ln w="47625" cap="rnd">
            <a:solidFill>
              <a:srgbClr val="000000"/>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770660" y="-4464811"/>
            <a:ext cx="18940549" cy="1588555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3989E">
                <a:alpha val="91765"/>
              </a:srgbClr>
            </a:solidFill>
          </p:spPr>
        </p:sp>
      </p:grpSp>
      <p:sp>
        <p:nvSpPr>
          <p:cNvPr id="4" name="TextBox 4"/>
          <p:cNvSpPr txBox="1"/>
          <p:nvPr/>
        </p:nvSpPr>
        <p:spPr>
          <a:xfrm>
            <a:off x="-713843" y="1731955"/>
            <a:ext cx="13780713" cy="7229475"/>
          </a:xfrm>
          <a:prstGeom prst="rect">
            <a:avLst/>
          </a:prstGeom>
        </p:spPr>
        <p:txBody>
          <a:bodyPr lIns="0" tIns="0" rIns="0" bIns="0" rtlCol="0" anchor="t">
            <a:spAutoFit/>
          </a:bodyPr>
          <a:lstStyle/>
          <a:p>
            <a:pPr marL="0" lvl="0" indent="0" algn="ctr">
              <a:lnSpc>
                <a:spcPts val="26759"/>
              </a:lnSpc>
            </a:pPr>
            <a:r>
              <a:rPr lang="en-US" sz="22299" spc="1583">
                <a:solidFill>
                  <a:srgbClr val="FFFFFF"/>
                </a:solidFill>
                <a:latin typeface="Zing Rust Base"/>
              </a:rPr>
              <a:t>Thank you!</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57012" y="-7826890"/>
            <a:ext cx="18862161" cy="10643648"/>
          </a:xfrm>
          <a:prstGeom prst="rect">
            <a:avLst/>
          </a:prstGeom>
        </p:spPr>
      </p:pic>
      <p:sp>
        <p:nvSpPr>
          <p:cNvPr id="6" name="TextBox 6"/>
          <p:cNvSpPr txBox="1"/>
          <p:nvPr/>
        </p:nvSpPr>
        <p:spPr>
          <a:xfrm>
            <a:off x="9672493" y="7888280"/>
            <a:ext cx="8425186" cy="2136775"/>
          </a:xfrm>
          <a:prstGeom prst="rect">
            <a:avLst/>
          </a:prstGeom>
        </p:spPr>
        <p:txBody>
          <a:bodyPr lIns="0" tIns="0" rIns="0" bIns="0" rtlCol="0" anchor="t">
            <a:spAutoFit/>
          </a:bodyPr>
          <a:lstStyle/>
          <a:p>
            <a:pPr algn="r">
              <a:lnSpc>
                <a:spcPts val="5599"/>
              </a:lnSpc>
            </a:pPr>
            <a:r>
              <a:rPr lang="en-US" sz="3999">
                <a:solidFill>
                  <a:srgbClr val="FFFFFF"/>
                </a:solidFill>
                <a:latin typeface="Indonesia Light Bold"/>
              </a:rPr>
              <a:t>Submitted by </a:t>
            </a:r>
          </a:p>
          <a:p>
            <a:pPr algn="r">
              <a:lnSpc>
                <a:spcPts val="5599"/>
              </a:lnSpc>
            </a:pPr>
            <a:r>
              <a:rPr lang="en-US" sz="3999">
                <a:solidFill>
                  <a:srgbClr val="FFFFFF"/>
                </a:solidFill>
                <a:latin typeface="Indonesia Light Bold"/>
              </a:rPr>
              <a:t>Parth Johri    2K20/B17/33</a:t>
            </a:r>
          </a:p>
          <a:p>
            <a:pPr marL="0" lvl="0" indent="0" algn="r">
              <a:lnSpc>
                <a:spcPts val="5599"/>
              </a:lnSpc>
              <a:spcBef>
                <a:spcPct val="0"/>
              </a:spcBef>
            </a:pPr>
            <a:r>
              <a:rPr lang="en-US" sz="3999">
                <a:solidFill>
                  <a:srgbClr val="FFFFFF"/>
                </a:solidFill>
                <a:latin typeface="Indonesia Light Bold"/>
              </a:rPr>
              <a:t>Dhruv Bihani  2K20/B17/44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03782" y="1615763"/>
            <a:ext cx="9427964" cy="8341189"/>
            <a:chOff x="0" y="0"/>
            <a:chExt cx="1897629" cy="1678887"/>
          </a:xfrm>
        </p:grpSpPr>
        <p:sp>
          <p:nvSpPr>
            <p:cNvPr id="3" name="Freeform 3"/>
            <p:cNvSpPr/>
            <p:nvPr/>
          </p:nvSpPr>
          <p:spPr>
            <a:xfrm>
              <a:off x="0" y="0"/>
              <a:ext cx="1897629" cy="1678887"/>
            </a:xfrm>
            <a:custGeom>
              <a:avLst/>
              <a:gdLst/>
              <a:ahLst/>
              <a:cxnLst/>
              <a:rect l="l" t="t" r="r" b="b"/>
              <a:pathLst>
                <a:path w="1897629" h="1678887">
                  <a:moveTo>
                    <a:pt x="0" y="0"/>
                  </a:moveTo>
                  <a:lnTo>
                    <a:pt x="1897629" y="0"/>
                  </a:lnTo>
                  <a:lnTo>
                    <a:pt x="1897629" y="1678887"/>
                  </a:lnTo>
                  <a:lnTo>
                    <a:pt x="0" y="1678887"/>
                  </a:lnTo>
                  <a:close/>
                </a:path>
              </a:pathLst>
            </a:custGeom>
            <a:solidFill>
              <a:srgbClr val="00A8A8">
                <a:alpha val="27843"/>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674052"/>
            <a:ext cx="8746969" cy="9494675"/>
          </a:xfrm>
          <a:prstGeom prst="rect">
            <a:avLst/>
          </a:prstGeom>
        </p:spPr>
      </p:pic>
      <p:sp>
        <p:nvSpPr>
          <p:cNvPr id="5" name="TextBox 5"/>
          <p:cNvSpPr txBox="1"/>
          <p:nvPr/>
        </p:nvSpPr>
        <p:spPr>
          <a:xfrm>
            <a:off x="8830698" y="1731670"/>
            <a:ext cx="8974133" cy="8225282"/>
          </a:xfrm>
          <a:prstGeom prst="rect">
            <a:avLst/>
          </a:prstGeom>
        </p:spPr>
        <p:txBody>
          <a:bodyPr lIns="0" tIns="0" rIns="0" bIns="0" rtlCol="0" anchor="t">
            <a:spAutoFit/>
          </a:bodyPr>
          <a:lstStyle/>
          <a:p>
            <a:pPr algn="just">
              <a:lnSpc>
                <a:spcPts val="4654"/>
              </a:lnSpc>
            </a:pPr>
            <a:r>
              <a:rPr lang="en-US" sz="2600" spc="80">
                <a:solidFill>
                  <a:srgbClr val="03989E"/>
                </a:solidFill>
                <a:latin typeface="Rubik Medium"/>
              </a:rPr>
              <a:t>The energy produced by this blowing wind is called as wind energy. </a:t>
            </a:r>
          </a:p>
          <a:p>
            <a:pPr algn="just">
              <a:lnSpc>
                <a:spcPts val="4654"/>
              </a:lnSpc>
            </a:pPr>
            <a:r>
              <a:rPr lang="en-US" sz="2600" spc="80">
                <a:solidFill>
                  <a:srgbClr val="03989E"/>
                </a:solidFill>
                <a:latin typeface="Rubik Medium"/>
              </a:rPr>
              <a:t>Electricity plays a vital role in the development of the country, so the production of electricity is one of the main aims of the country. About 68% of the production of electric energy is based on the thermal power plant, where fossil fuels, coals, diesel are used for power generation and which is very less available and These fuels also create pollution, greenhouse effect, and global warming. Therefore power generation with the help of non-conventional resources such as wind is increasing day by day and this type of power generation is very clean and safe. </a:t>
            </a:r>
          </a:p>
        </p:txBody>
      </p:sp>
      <p:sp>
        <p:nvSpPr>
          <p:cNvPr id="6" name="TextBox 6"/>
          <p:cNvSpPr txBox="1"/>
          <p:nvPr/>
        </p:nvSpPr>
        <p:spPr>
          <a:xfrm>
            <a:off x="8746969" y="569277"/>
            <a:ext cx="9541031" cy="814070"/>
          </a:xfrm>
          <a:prstGeom prst="rect">
            <a:avLst/>
          </a:prstGeom>
        </p:spPr>
        <p:txBody>
          <a:bodyPr lIns="0" tIns="0" rIns="0" bIns="0" rtlCol="0" anchor="t">
            <a:spAutoFit/>
          </a:bodyPr>
          <a:lstStyle/>
          <a:p>
            <a:pPr algn="just">
              <a:lnSpc>
                <a:spcPts val="6579"/>
              </a:lnSpc>
              <a:spcBef>
                <a:spcPct val="0"/>
              </a:spcBef>
            </a:pPr>
            <a:r>
              <a:rPr lang="en-US" sz="4699" spc="3191">
                <a:solidFill>
                  <a:srgbClr val="00A8A8"/>
                </a:solidFill>
                <a:latin typeface="Rubik Medium"/>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alphaModFix amt="5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93490" y="-1500014"/>
            <a:ext cx="4325677" cy="4114800"/>
          </a:xfrm>
          <a:prstGeom prst="rect">
            <a:avLst/>
          </a:prstGeom>
        </p:spPr>
      </p:pic>
      <p:grpSp>
        <p:nvGrpSpPr>
          <p:cNvPr id="2" name="Group 2"/>
          <p:cNvGrpSpPr/>
          <p:nvPr/>
        </p:nvGrpSpPr>
        <p:grpSpPr>
          <a:xfrm>
            <a:off x="-410114" y="-350593"/>
            <a:ext cx="9404666" cy="10751558"/>
            <a:chOff x="0" y="0"/>
            <a:chExt cx="1674129" cy="1913890"/>
          </a:xfrm>
        </p:grpSpPr>
        <p:sp>
          <p:nvSpPr>
            <p:cNvPr id="3" name="Freeform 3"/>
            <p:cNvSpPr/>
            <p:nvPr/>
          </p:nvSpPr>
          <p:spPr>
            <a:xfrm>
              <a:off x="0" y="0"/>
              <a:ext cx="1674129" cy="1913890"/>
            </a:xfrm>
            <a:custGeom>
              <a:avLst/>
              <a:gdLst/>
              <a:ahLst/>
              <a:cxnLst/>
              <a:rect l="l" t="t" r="r" b="b"/>
              <a:pathLst>
                <a:path w="1674129" h="1913890">
                  <a:moveTo>
                    <a:pt x="0" y="0"/>
                  </a:moveTo>
                  <a:lnTo>
                    <a:pt x="1674129" y="0"/>
                  </a:lnTo>
                  <a:lnTo>
                    <a:pt x="1674129" y="1913890"/>
                  </a:lnTo>
                  <a:lnTo>
                    <a:pt x="0" y="1913890"/>
                  </a:lnTo>
                  <a:close/>
                </a:path>
              </a:pathLst>
            </a:custGeom>
            <a:solidFill>
              <a:srgbClr val="00A8A8"/>
            </a:solidFill>
          </p:spPr>
        </p:sp>
      </p:grpSp>
      <p:sp>
        <p:nvSpPr>
          <p:cNvPr id="6" name="TextBox 6"/>
          <p:cNvSpPr txBox="1"/>
          <p:nvPr/>
        </p:nvSpPr>
        <p:spPr>
          <a:xfrm>
            <a:off x="9407766" y="433561"/>
            <a:ext cx="8341885" cy="6241416"/>
          </a:xfrm>
          <a:prstGeom prst="rect">
            <a:avLst/>
          </a:prstGeom>
        </p:spPr>
        <p:txBody>
          <a:bodyPr lIns="0" tIns="0" rIns="0" bIns="0" rtlCol="0" anchor="t">
            <a:spAutoFit/>
          </a:bodyPr>
          <a:lstStyle/>
          <a:p>
            <a:pPr algn="just">
              <a:lnSpc>
                <a:spcPts val="3579"/>
              </a:lnSpc>
            </a:pPr>
            <a:r>
              <a:rPr lang="en-US" sz="2000" dirty="0">
                <a:solidFill>
                  <a:srgbClr val="03989E"/>
                </a:solidFill>
                <a:latin typeface="Rubik Medium"/>
              </a:rPr>
              <a:t>The moving vehicle on highway may be all types such as small or heavy vehicles. Whenever vehicle moves on both side of the highway divider then some pressurized air is produced due to the speed of vehicle. This pressurized air is strike on the blade of vertical axis wind turbine and turbine makes a rotation. The shaft of the vertical axis wind turbine is connected to generator with the help of gear mechanism. The generated electricity is an alternating quantity; the output of the generator is rectified by rectifier and stored in the battery. The solar system is mounted on besides of the vertical axis wind turbine, the function of the solar system not only generate the electricity but also provides the constant air flow towards the blade of vertical axis wind turbine. The position of solar plates is in inclined nature at an angle 45 degree. </a:t>
            </a:r>
          </a:p>
          <a:p>
            <a:pPr marL="0" lvl="0" indent="0" algn="just">
              <a:lnSpc>
                <a:spcPts val="3579"/>
              </a:lnSpc>
            </a:pPr>
            <a:endParaRPr lang="en-US" sz="2000" dirty="0">
              <a:solidFill>
                <a:srgbClr val="03989E"/>
              </a:solidFill>
              <a:latin typeface="Rubik Medium"/>
            </a:endParaRPr>
          </a:p>
        </p:txBody>
      </p:sp>
      <p:sp>
        <p:nvSpPr>
          <p:cNvPr id="7" name="TextBox 7"/>
          <p:cNvSpPr txBox="1"/>
          <p:nvPr/>
        </p:nvSpPr>
        <p:spPr>
          <a:xfrm>
            <a:off x="-592997" y="3886835"/>
            <a:ext cx="10000763" cy="2370455"/>
          </a:xfrm>
          <a:prstGeom prst="rect">
            <a:avLst/>
          </a:prstGeom>
        </p:spPr>
        <p:txBody>
          <a:bodyPr lIns="0" tIns="0" rIns="0" bIns="0" rtlCol="0" anchor="t">
            <a:spAutoFit/>
          </a:bodyPr>
          <a:lstStyle/>
          <a:p>
            <a:pPr algn="ctr">
              <a:lnSpc>
                <a:spcPts val="9519"/>
              </a:lnSpc>
              <a:spcBef>
                <a:spcPct val="0"/>
              </a:spcBef>
            </a:pPr>
            <a:r>
              <a:rPr lang="en-US" sz="6799" spc="2658">
                <a:solidFill>
                  <a:srgbClr val="FFFFFF"/>
                </a:solidFill>
                <a:latin typeface="Rubik Medium"/>
              </a:rPr>
              <a:t>WORKING PRINCIPLE</a:t>
            </a:r>
          </a:p>
        </p:txBody>
      </p:sp>
      <p:sp>
        <p:nvSpPr>
          <p:cNvPr id="8" name="TextBox 8"/>
          <p:cNvSpPr txBox="1"/>
          <p:nvPr/>
        </p:nvSpPr>
        <p:spPr>
          <a:xfrm>
            <a:off x="9331566" y="6360651"/>
            <a:ext cx="8648562" cy="3555365"/>
          </a:xfrm>
          <a:prstGeom prst="rect">
            <a:avLst/>
          </a:prstGeom>
        </p:spPr>
        <p:txBody>
          <a:bodyPr lIns="0" tIns="0" rIns="0" bIns="0" rtlCol="0" anchor="t">
            <a:spAutoFit/>
          </a:bodyPr>
          <a:lstStyle/>
          <a:p>
            <a:pPr>
              <a:lnSpc>
                <a:spcPts val="3579"/>
              </a:lnSpc>
            </a:pPr>
            <a:r>
              <a:rPr lang="en-US" sz="2000">
                <a:solidFill>
                  <a:srgbClr val="00A8A8"/>
                </a:solidFill>
                <a:latin typeface="Rubik Medium"/>
              </a:rPr>
              <a:t>A solar cell or photovoltaic cell is an electrical device that converts the energy of light directly into electricity by the photovoltaic effect, which is the physical and chemical phenomenon. It is photoelectric cell, defined as a device whose electrical parameter such as current, voltage or resistance varies when exposed light. Solar cells are the building blocks of photovoltaic modules. The generated electricity is stored in the battery. The stored energy used as a street lighting and domestic purpose.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0574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221565" y="-471047"/>
            <a:ext cx="10927654" cy="10927654"/>
          </a:xfrm>
          <a:prstGeom prst="rect">
            <a:avLst/>
          </a:prstGeom>
        </p:spPr>
      </p:pic>
      <p:pic>
        <p:nvPicPr>
          <p:cNvPr id="4" name="Picture 4"/>
          <p:cNvPicPr>
            <a:picLocks noChangeAspect="1"/>
          </p:cNvPicPr>
          <p:nvPr/>
        </p:nvPicPr>
        <p:blipFill>
          <a:blip r:embed="rId6"/>
          <a:srcRect/>
          <a:stretch>
            <a:fillRect/>
          </a:stretch>
        </p:blipFill>
        <p:spPr>
          <a:xfrm>
            <a:off x="11221565" y="2256404"/>
            <a:ext cx="7574382" cy="5774193"/>
          </a:xfrm>
          <a:prstGeom prst="rect">
            <a:avLst/>
          </a:prstGeom>
        </p:spPr>
      </p:pic>
      <p:sp>
        <p:nvSpPr>
          <p:cNvPr id="5" name="TextBox 5"/>
          <p:cNvSpPr txBox="1"/>
          <p:nvPr/>
        </p:nvSpPr>
        <p:spPr>
          <a:xfrm>
            <a:off x="813958" y="664146"/>
            <a:ext cx="4095304" cy="757682"/>
          </a:xfrm>
          <a:prstGeom prst="rect">
            <a:avLst/>
          </a:prstGeom>
        </p:spPr>
        <p:txBody>
          <a:bodyPr lIns="0" tIns="0" rIns="0" bIns="0" rtlCol="0" anchor="t">
            <a:spAutoFit/>
          </a:bodyPr>
          <a:lstStyle/>
          <a:p>
            <a:pPr algn="ctr">
              <a:lnSpc>
                <a:spcPts val="5824"/>
              </a:lnSpc>
              <a:spcBef>
                <a:spcPct val="0"/>
              </a:spcBef>
            </a:pPr>
            <a:r>
              <a:rPr lang="en-US" sz="5200">
                <a:solidFill>
                  <a:srgbClr val="03989E"/>
                </a:solidFill>
                <a:latin typeface="Rubik Medium"/>
              </a:rPr>
              <a:t> OBJECTIVE  </a:t>
            </a:r>
          </a:p>
        </p:txBody>
      </p:sp>
      <p:sp>
        <p:nvSpPr>
          <p:cNvPr id="6" name="TextBox 6"/>
          <p:cNvSpPr txBox="1"/>
          <p:nvPr/>
        </p:nvSpPr>
        <p:spPr>
          <a:xfrm>
            <a:off x="1028700" y="1803369"/>
            <a:ext cx="9721818" cy="2801493"/>
          </a:xfrm>
          <a:prstGeom prst="rect">
            <a:avLst/>
          </a:prstGeom>
        </p:spPr>
        <p:txBody>
          <a:bodyPr lIns="0" tIns="0" rIns="0" bIns="0" rtlCol="0" anchor="t">
            <a:spAutoFit/>
          </a:bodyPr>
          <a:lstStyle/>
          <a:p>
            <a:pPr algn="just">
              <a:lnSpc>
                <a:spcPts val="4536"/>
              </a:lnSpc>
            </a:pPr>
            <a:r>
              <a:rPr lang="en-US" sz="2100">
                <a:solidFill>
                  <a:srgbClr val="00A8A8"/>
                </a:solidFill>
                <a:latin typeface="Rubik Medium"/>
              </a:rPr>
              <a:t>The main objective of our project is to use the maximum amount of wind energy from vehicle running on highways. The wind turbine will be placed in divider so that the tangential acting airflow from both sides of the road due to moving vehicle will help the turbine to rotate. The variation of blade angle is made so as to get the maximum output and blades are then fixed.</a:t>
            </a:r>
          </a:p>
        </p:txBody>
      </p:sp>
      <p:sp>
        <p:nvSpPr>
          <p:cNvPr id="7" name="TextBox 7"/>
          <p:cNvSpPr txBox="1"/>
          <p:nvPr/>
        </p:nvSpPr>
        <p:spPr>
          <a:xfrm>
            <a:off x="1028700" y="4357212"/>
            <a:ext cx="9721818" cy="5027676"/>
          </a:xfrm>
          <a:prstGeom prst="rect">
            <a:avLst/>
          </a:prstGeom>
        </p:spPr>
        <p:txBody>
          <a:bodyPr lIns="0" tIns="0" rIns="0" bIns="0" rtlCol="0" anchor="t">
            <a:spAutoFit/>
          </a:bodyPr>
          <a:lstStyle/>
          <a:p>
            <a:pPr algn="just">
              <a:lnSpc>
                <a:spcPts val="5082"/>
              </a:lnSpc>
            </a:pPr>
            <a:endParaRPr/>
          </a:p>
          <a:p>
            <a:pPr algn="just">
              <a:lnSpc>
                <a:spcPts val="5082"/>
              </a:lnSpc>
            </a:pPr>
            <a:r>
              <a:rPr lang="en-US" sz="2100">
                <a:solidFill>
                  <a:srgbClr val="00A8A8"/>
                </a:solidFill>
                <a:latin typeface="Rubik Medium"/>
              </a:rPr>
              <a:t>The unused considerable amount of pressurized air used to drive the vertical axis wind turbine from which the kinetic energy of turbine is converted into electrical energy. The main aim of this project to reduce the pollution produced burning of fossil fuel. The generated energy by VAWT and solar system are stored in a battery and this stored energy which can be used street lighting, toll gates or in future to provide the charging node to the electrical vehicle.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7662" y="0"/>
            <a:ext cx="9791511" cy="13911707"/>
            <a:chOff x="0" y="0"/>
            <a:chExt cx="1913890" cy="2719241"/>
          </a:xfrm>
        </p:grpSpPr>
        <p:sp>
          <p:nvSpPr>
            <p:cNvPr id="3" name="Freeform 3"/>
            <p:cNvSpPr/>
            <p:nvPr/>
          </p:nvSpPr>
          <p:spPr>
            <a:xfrm>
              <a:off x="0" y="0"/>
              <a:ext cx="1913890" cy="2719241"/>
            </a:xfrm>
            <a:custGeom>
              <a:avLst/>
              <a:gdLst/>
              <a:ahLst/>
              <a:cxnLst/>
              <a:rect l="l" t="t" r="r" b="b"/>
              <a:pathLst>
                <a:path w="1913890" h="2719241">
                  <a:moveTo>
                    <a:pt x="0" y="0"/>
                  </a:moveTo>
                  <a:lnTo>
                    <a:pt x="1913890" y="0"/>
                  </a:lnTo>
                  <a:lnTo>
                    <a:pt x="1913890" y="2719241"/>
                  </a:lnTo>
                  <a:lnTo>
                    <a:pt x="0" y="2719241"/>
                  </a:lnTo>
                  <a:close/>
                </a:path>
              </a:pathLst>
            </a:custGeom>
            <a:solidFill>
              <a:srgbClr val="00A8A8"/>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2291">
            <a:off x="-6616521" y="-5790127"/>
            <a:ext cx="18414429" cy="18414429"/>
          </a:xfrm>
          <a:prstGeom prst="rect">
            <a:avLst/>
          </a:prstGeom>
        </p:spPr>
      </p:pic>
      <p:grpSp>
        <p:nvGrpSpPr>
          <p:cNvPr id="5" name="Group 5"/>
          <p:cNvGrpSpPr/>
          <p:nvPr/>
        </p:nvGrpSpPr>
        <p:grpSpPr>
          <a:xfrm>
            <a:off x="-2128137" y="3145269"/>
            <a:ext cx="11352460" cy="4312800"/>
            <a:chOff x="0" y="0"/>
            <a:chExt cx="3063137" cy="1163686"/>
          </a:xfrm>
        </p:grpSpPr>
        <p:sp>
          <p:nvSpPr>
            <p:cNvPr id="6" name="Freeform 6"/>
            <p:cNvSpPr/>
            <p:nvPr/>
          </p:nvSpPr>
          <p:spPr>
            <a:xfrm>
              <a:off x="0" y="0"/>
              <a:ext cx="3063137" cy="1163686"/>
            </a:xfrm>
            <a:custGeom>
              <a:avLst/>
              <a:gdLst/>
              <a:ahLst/>
              <a:cxnLst/>
              <a:rect l="l" t="t" r="r" b="b"/>
              <a:pathLst>
                <a:path w="3063137" h="1163686">
                  <a:moveTo>
                    <a:pt x="0" y="0"/>
                  </a:moveTo>
                  <a:lnTo>
                    <a:pt x="3063137" y="0"/>
                  </a:lnTo>
                  <a:lnTo>
                    <a:pt x="3063137" y="1163686"/>
                  </a:lnTo>
                  <a:lnTo>
                    <a:pt x="0" y="1163686"/>
                  </a:lnTo>
                  <a:close/>
                </a:path>
              </a:pathLst>
            </a:custGeom>
            <a:solidFill>
              <a:srgbClr val="FFFFFF">
                <a:alpha val="34902"/>
              </a:srgbClr>
            </a:solidFill>
          </p:spPr>
        </p:sp>
      </p:grpSp>
      <p:pic>
        <p:nvPicPr>
          <p:cNvPr id="7" name="Picture 7"/>
          <p:cNvPicPr>
            <a:picLocks noChangeAspect="1"/>
          </p:cNvPicPr>
          <p:nvPr/>
        </p:nvPicPr>
        <p:blipFill>
          <a:blip r:embed="rId4"/>
          <a:srcRect/>
          <a:stretch>
            <a:fillRect/>
          </a:stretch>
        </p:blipFill>
        <p:spPr>
          <a:xfrm>
            <a:off x="7768848" y="0"/>
            <a:ext cx="10519152" cy="10480479"/>
          </a:xfrm>
          <a:prstGeom prst="rect">
            <a:avLst/>
          </a:prstGeom>
        </p:spPr>
      </p:pic>
      <p:sp>
        <p:nvSpPr>
          <p:cNvPr id="8" name="TextBox 8"/>
          <p:cNvSpPr txBox="1"/>
          <p:nvPr/>
        </p:nvSpPr>
        <p:spPr>
          <a:xfrm>
            <a:off x="693807" y="4744760"/>
            <a:ext cx="6754713" cy="2769989"/>
          </a:xfrm>
          <a:prstGeom prst="rect">
            <a:avLst/>
          </a:prstGeom>
        </p:spPr>
        <p:txBody>
          <a:bodyPr lIns="0" tIns="0" rIns="0" bIns="0" rtlCol="0" anchor="t">
            <a:spAutoFit/>
          </a:bodyPr>
          <a:lstStyle/>
          <a:p>
            <a:pPr algn="ctr">
              <a:lnSpc>
                <a:spcPts val="7168"/>
              </a:lnSpc>
            </a:pPr>
            <a:r>
              <a:rPr lang="en-US" sz="6400" dirty="0">
                <a:ln>
                  <a:solidFill>
                    <a:schemeClr val="tx1"/>
                  </a:solidFill>
                </a:ln>
                <a:solidFill>
                  <a:srgbClr val="FFFFFF"/>
                </a:solidFill>
                <a:latin typeface="Rubik Medium Bold"/>
              </a:rPr>
              <a:t>BLOCK DIAGRAM</a:t>
            </a:r>
          </a:p>
          <a:p>
            <a:pPr algn="ctr">
              <a:lnSpc>
                <a:spcPts val="7168"/>
              </a:lnSpc>
              <a:spcBef>
                <a:spcPct val="0"/>
              </a:spcBef>
            </a:pPr>
            <a:endParaRPr lang="en-US" sz="6400" dirty="0">
              <a:solidFill>
                <a:srgbClr val="FFFFFF"/>
              </a:solidFill>
              <a:latin typeface="Rubik Medium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867942"/>
            <a:ext cx="18288000" cy="0"/>
          </a:xfrm>
          <a:prstGeom prst="line">
            <a:avLst/>
          </a:prstGeom>
          <a:ln w="47625" cap="rnd">
            <a:solidFill>
              <a:srgbClr val="000000"/>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149449" y="2398646"/>
            <a:ext cx="12126876" cy="6063438"/>
          </a:xfrm>
          <a:prstGeom prst="rect">
            <a:avLst/>
          </a:prstGeom>
        </p:spPr>
      </p:pic>
      <p:sp>
        <p:nvSpPr>
          <p:cNvPr id="5" name="TextBox 5"/>
          <p:cNvSpPr txBox="1"/>
          <p:nvPr/>
        </p:nvSpPr>
        <p:spPr>
          <a:xfrm>
            <a:off x="12428169" y="2539873"/>
            <a:ext cx="5583841" cy="6235827"/>
          </a:xfrm>
          <a:prstGeom prst="rect">
            <a:avLst/>
          </a:prstGeom>
        </p:spPr>
        <p:txBody>
          <a:bodyPr lIns="0" tIns="0" rIns="0" bIns="0" rtlCol="0" anchor="t">
            <a:spAutoFit/>
          </a:bodyPr>
          <a:lstStyle/>
          <a:p>
            <a:pPr algn="just">
              <a:lnSpc>
                <a:spcPts val="6204"/>
              </a:lnSpc>
            </a:pPr>
            <a:r>
              <a:rPr lang="en-US" sz="4400" dirty="0">
                <a:solidFill>
                  <a:srgbClr val="00A8A8"/>
                </a:solidFill>
                <a:latin typeface="Rubik Medium"/>
              </a:rPr>
              <a:t>The materials for </a:t>
            </a:r>
          </a:p>
          <a:p>
            <a:pPr marL="949960" lvl="1" indent="-474980" algn="just">
              <a:lnSpc>
                <a:spcPts val="6204"/>
              </a:lnSpc>
              <a:buFont typeface="Arial"/>
              <a:buChar char="•"/>
            </a:pPr>
            <a:r>
              <a:rPr lang="en-US" sz="4400" dirty="0">
                <a:solidFill>
                  <a:srgbClr val="00C2CB"/>
                </a:solidFill>
                <a:latin typeface="Rubik Medium"/>
              </a:rPr>
              <a:t>blades</a:t>
            </a:r>
          </a:p>
          <a:p>
            <a:pPr marL="949960" lvl="1" indent="-474980" algn="just">
              <a:lnSpc>
                <a:spcPts val="6204"/>
              </a:lnSpc>
              <a:buFont typeface="Arial"/>
              <a:buChar char="•"/>
            </a:pPr>
            <a:r>
              <a:rPr lang="en-US" sz="4400" dirty="0">
                <a:solidFill>
                  <a:srgbClr val="00C2CB"/>
                </a:solidFill>
                <a:latin typeface="Rubik Medium"/>
              </a:rPr>
              <a:t>shaft </a:t>
            </a:r>
          </a:p>
          <a:p>
            <a:pPr marL="949960" lvl="1" indent="-474980" algn="just">
              <a:lnSpc>
                <a:spcPts val="6204"/>
              </a:lnSpc>
              <a:buFont typeface="Arial"/>
              <a:buChar char="•"/>
            </a:pPr>
            <a:r>
              <a:rPr lang="en-US" sz="4400" dirty="0">
                <a:solidFill>
                  <a:srgbClr val="00C2CB"/>
                </a:solidFill>
                <a:latin typeface="Rubik Medium"/>
              </a:rPr>
              <a:t>pulley </a:t>
            </a:r>
          </a:p>
          <a:p>
            <a:pPr marL="949960" lvl="1" indent="-474980" algn="just">
              <a:lnSpc>
                <a:spcPts val="6204"/>
              </a:lnSpc>
              <a:buFont typeface="Arial"/>
              <a:buChar char="•"/>
            </a:pPr>
            <a:r>
              <a:rPr lang="en-US" sz="4400" dirty="0">
                <a:solidFill>
                  <a:srgbClr val="00C2CB"/>
                </a:solidFill>
                <a:latin typeface="Rubik Medium"/>
              </a:rPr>
              <a:t>disc </a:t>
            </a:r>
          </a:p>
          <a:p>
            <a:pPr marL="949960" lvl="1" indent="-474980" algn="just">
              <a:lnSpc>
                <a:spcPts val="6204"/>
              </a:lnSpc>
              <a:buFont typeface="Arial"/>
              <a:buChar char="•"/>
            </a:pPr>
            <a:r>
              <a:rPr lang="en-US" sz="4400" dirty="0">
                <a:solidFill>
                  <a:srgbClr val="00C2CB"/>
                </a:solidFill>
                <a:latin typeface="Rubik Medium"/>
              </a:rPr>
              <a:t>L-Joints </a:t>
            </a:r>
          </a:p>
          <a:p>
            <a:pPr algn="just">
              <a:lnSpc>
                <a:spcPts val="6204"/>
              </a:lnSpc>
            </a:pPr>
            <a:r>
              <a:rPr lang="en-US" sz="4400" dirty="0">
                <a:solidFill>
                  <a:srgbClr val="00A8A8"/>
                </a:solidFill>
                <a:latin typeface="Rubik Medium"/>
              </a:rPr>
              <a:t>are given ahead. </a:t>
            </a:r>
          </a:p>
          <a:p>
            <a:pPr algn="just">
              <a:lnSpc>
                <a:spcPts val="6204"/>
              </a:lnSpc>
            </a:pPr>
            <a:r>
              <a:rPr lang="en-US" sz="4400" dirty="0">
                <a:solidFill>
                  <a:srgbClr val="00A8A8"/>
                </a:solidFill>
                <a:latin typeface="Rubik Medium Bold"/>
              </a:rPr>
              <a:t> </a:t>
            </a:r>
          </a:p>
        </p:txBody>
      </p:sp>
      <p:sp>
        <p:nvSpPr>
          <p:cNvPr id="6" name="TextBox 6"/>
          <p:cNvSpPr txBox="1"/>
          <p:nvPr/>
        </p:nvSpPr>
        <p:spPr>
          <a:xfrm>
            <a:off x="726933" y="664146"/>
            <a:ext cx="5485954" cy="757682"/>
          </a:xfrm>
          <a:prstGeom prst="rect">
            <a:avLst/>
          </a:prstGeom>
        </p:spPr>
        <p:txBody>
          <a:bodyPr lIns="0" tIns="0" rIns="0" bIns="0" rtlCol="0" anchor="t">
            <a:spAutoFit/>
          </a:bodyPr>
          <a:lstStyle/>
          <a:p>
            <a:pPr algn="ctr">
              <a:lnSpc>
                <a:spcPts val="5824"/>
              </a:lnSpc>
              <a:spcBef>
                <a:spcPct val="0"/>
              </a:spcBef>
            </a:pPr>
            <a:r>
              <a:rPr lang="en-US" sz="5200">
                <a:solidFill>
                  <a:srgbClr val="00A8A8"/>
                </a:solidFill>
                <a:latin typeface="Rubik Medium Bold"/>
              </a:rPr>
              <a:t>MATERIAL USED </a:t>
            </a:r>
          </a:p>
        </p:txBody>
      </p:sp>
      <p:sp>
        <p:nvSpPr>
          <p:cNvPr id="7" name="AutoShape 7"/>
          <p:cNvSpPr/>
          <p:nvPr/>
        </p:nvSpPr>
        <p:spPr>
          <a:xfrm>
            <a:off x="16225485" y="9598594"/>
            <a:ext cx="1634681" cy="0"/>
          </a:xfrm>
          <a:prstGeom prst="line">
            <a:avLst/>
          </a:prstGeom>
          <a:ln w="57150" cap="rnd">
            <a:solidFill>
              <a:srgbClr val="000000"/>
            </a:solidFill>
            <a:prstDash val="solid"/>
            <a:headEnd type="none" w="sm" len="sm"/>
            <a:tailEnd type="triangle" w="lg"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54137" y="9023465"/>
            <a:ext cx="7315200" cy="252706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64602" y="9023465"/>
            <a:ext cx="7315200" cy="252706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7138" y="9023465"/>
            <a:ext cx="7315200" cy="2527069"/>
          </a:xfrm>
          <a:prstGeom prst="rect">
            <a:avLst/>
          </a:prstGeom>
        </p:spPr>
      </p:pic>
      <p:sp>
        <p:nvSpPr>
          <p:cNvPr id="5" name="TextBox 5"/>
          <p:cNvSpPr txBox="1"/>
          <p:nvPr/>
        </p:nvSpPr>
        <p:spPr>
          <a:xfrm>
            <a:off x="1199331" y="502221"/>
            <a:ext cx="16679053" cy="1491107"/>
          </a:xfrm>
          <a:prstGeom prst="rect">
            <a:avLst/>
          </a:prstGeom>
        </p:spPr>
        <p:txBody>
          <a:bodyPr lIns="0" tIns="0" rIns="0" bIns="0" rtlCol="0" anchor="t">
            <a:spAutoFit/>
          </a:bodyPr>
          <a:lstStyle/>
          <a:p>
            <a:pPr algn="ctr">
              <a:lnSpc>
                <a:spcPts val="5824"/>
              </a:lnSpc>
              <a:spcBef>
                <a:spcPct val="0"/>
              </a:spcBef>
            </a:pPr>
            <a:r>
              <a:rPr lang="en-US" sz="5200" spc="3572">
                <a:solidFill>
                  <a:srgbClr val="03989E"/>
                </a:solidFill>
                <a:latin typeface="Rubik Medium Bold"/>
              </a:rPr>
              <a:t>DESIGN OF COMPONENTS</a:t>
            </a:r>
          </a:p>
        </p:txBody>
      </p:sp>
      <p:sp>
        <p:nvSpPr>
          <p:cNvPr id="6" name="TextBox 6"/>
          <p:cNvSpPr txBox="1"/>
          <p:nvPr/>
        </p:nvSpPr>
        <p:spPr>
          <a:xfrm>
            <a:off x="1199331" y="2734358"/>
            <a:ext cx="16679053" cy="1833499"/>
          </a:xfrm>
          <a:prstGeom prst="rect">
            <a:avLst/>
          </a:prstGeom>
        </p:spPr>
        <p:txBody>
          <a:bodyPr lIns="0" tIns="0" rIns="0" bIns="0" rtlCol="0" anchor="t">
            <a:spAutoFit/>
          </a:bodyPr>
          <a:lstStyle/>
          <a:p>
            <a:pPr algn="just">
              <a:lnSpc>
                <a:spcPts val="4928"/>
              </a:lnSpc>
            </a:pPr>
            <a:r>
              <a:rPr lang="en-US" sz="3200">
                <a:solidFill>
                  <a:srgbClr val="00A8A8"/>
                </a:solidFill>
                <a:latin typeface="Rubik Medium"/>
              </a:rPr>
              <a:t>Design calculation of the VAWT is done by considering the speed of the air impacting blades of the turbine it starts rotating, blades connected to a generator that generates the power. The power is used for some useful work </a:t>
            </a:r>
          </a:p>
        </p:txBody>
      </p:sp>
      <p:sp>
        <p:nvSpPr>
          <p:cNvPr id="7" name="TextBox 7"/>
          <p:cNvSpPr txBox="1"/>
          <p:nvPr/>
        </p:nvSpPr>
        <p:spPr>
          <a:xfrm>
            <a:off x="1199331" y="5489194"/>
            <a:ext cx="5568255" cy="634238"/>
          </a:xfrm>
          <a:prstGeom prst="rect">
            <a:avLst/>
          </a:prstGeom>
        </p:spPr>
        <p:txBody>
          <a:bodyPr lIns="0" tIns="0" rIns="0" bIns="0" rtlCol="0" anchor="t">
            <a:spAutoFit/>
          </a:bodyPr>
          <a:lstStyle/>
          <a:p>
            <a:pPr algn="ctr">
              <a:lnSpc>
                <a:spcPts val="4816"/>
              </a:lnSpc>
              <a:spcBef>
                <a:spcPct val="0"/>
              </a:spcBef>
            </a:pPr>
            <a:r>
              <a:rPr lang="en-US" sz="4300">
                <a:solidFill>
                  <a:srgbClr val="00A8A8"/>
                </a:solidFill>
                <a:latin typeface="Rubik Medium Bold"/>
              </a:rPr>
              <a:t>1) DESIGN OF BLADE </a:t>
            </a:r>
          </a:p>
        </p:txBody>
      </p:sp>
      <p:sp>
        <p:nvSpPr>
          <p:cNvPr id="8" name="TextBox 8"/>
          <p:cNvSpPr txBox="1"/>
          <p:nvPr/>
        </p:nvSpPr>
        <p:spPr>
          <a:xfrm>
            <a:off x="11607403" y="5489194"/>
            <a:ext cx="5651897" cy="634238"/>
          </a:xfrm>
          <a:prstGeom prst="rect">
            <a:avLst/>
          </a:prstGeom>
        </p:spPr>
        <p:txBody>
          <a:bodyPr lIns="0" tIns="0" rIns="0" bIns="0" rtlCol="0" anchor="t">
            <a:spAutoFit/>
          </a:bodyPr>
          <a:lstStyle/>
          <a:p>
            <a:pPr algn="ctr">
              <a:lnSpc>
                <a:spcPts val="4816"/>
              </a:lnSpc>
              <a:spcBef>
                <a:spcPct val="0"/>
              </a:spcBef>
            </a:pPr>
            <a:r>
              <a:rPr lang="en-US" sz="4300">
                <a:solidFill>
                  <a:srgbClr val="00A8A8"/>
                </a:solidFill>
                <a:latin typeface="Rubik Medium Bold"/>
              </a:rPr>
              <a:t>2) DESIGN OF SHAFT </a:t>
            </a:r>
          </a:p>
        </p:txBody>
      </p:sp>
      <p:sp>
        <p:nvSpPr>
          <p:cNvPr id="9" name="TextBox 9"/>
          <p:cNvSpPr txBox="1"/>
          <p:nvPr/>
        </p:nvSpPr>
        <p:spPr>
          <a:xfrm>
            <a:off x="1199331" y="7321638"/>
            <a:ext cx="5951637" cy="634238"/>
          </a:xfrm>
          <a:prstGeom prst="rect">
            <a:avLst/>
          </a:prstGeom>
        </p:spPr>
        <p:txBody>
          <a:bodyPr lIns="0" tIns="0" rIns="0" bIns="0" rtlCol="0" anchor="t">
            <a:spAutoFit/>
          </a:bodyPr>
          <a:lstStyle/>
          <a:p>
            <a:pPr algn="ctr">
              <a:lnSpc>
                <a:spcPts val="4816"/>
              </a:lnSpc>
              <a:spcBef>
                <a:spcPct val="0"/>
              </a:spcBef>
            </a:pPr>
            <a:r>
              <a:rPr lang="en-US" sz="4300">
                <a:solidFill>
                  <a:srgbClr val="00A8A8"/>
                </a:solidFill>
                <a:latin typeface="Rubik Medium Bold"/>
              </a:rPr>
              <a:t>3) DESIGN OF PULLEY </a:t>
            </a:r>
          </a:p>
        </p:txBody>
      </p:sp>
      <p:sp>
        <p:nvSpPr>
          <p:cNvPr id="10" name="TextBox 10"/>
          <p:cNvSpPr txBox="1"/>
          <p:nvPr/>
        </p:nvSpPr>
        <p:spPr>
          <a:xfrm>
            <a:off x="11586378" y="7321638"/>
            <a:ext cx="6292007" cy="634238"/>
          </a:xfrm>
          <a:prstGeom prst="rect">
            <a:avLst/>
          </a:prstGeom>
        </p:spPr>
        <p:txBody>
          <a:bodyPr lIns="0" tIns="0" rIns="0" bIns="0" rtlCol="0" anchor="t">
            <a:spAutoFit/>
          </a:bodyPr>
          <a:lstStyle/>
          <a:p>
            <a:pPr algn="ctr">
              <a:lnSpc>
                <a:spcPts val="4816"/>
              </a:lnSpc>
              <a:spcBef>
                <a:spcPct val="0"/>
              </a:spcBef>
            </a:pPr>
            <a:r>
              <a:rPr lang="en-US" sz="4300">
                <a:solidFill>
                  <a:srgbClr val="00A8A8"/>
                </a:solidFill>
                <a:latin typeface="Rubik Medium Bold"/>
              </a:rPr>
              <a:t>4) DESIGN OF BEARING </a:t>
            </a:r>
          </a:p>
        </p:txBody>
      </p:sp>
      <p:sp>
        <p:nvSpPr>
          <p:cNvPr id="11" name="AutoShape 11"/>
          <p:cNvSpPr/>
          <p:nvPr/>
        </p:nvSpPr>
        <p:spPr>
          <a:xfrm>
            <a:off x="-444905" y="2327782"/>
            <a:ext cx="20114242" cy="0"/>
          </a:xfrm>
          <a:prstGeom prst="line">
            <a:avLst/>
          </a:prstGeom>
          <a:ln w="47625" cap="rnd">
            <a:solidFill>
              <a:srgbClr val="000000"/>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287000" cy="10287000"/>
          </a:xfrm>
          <a:prstGeom prst="rect">
            <a:avLst/>
          </a:prstGeom>
        </p:spPr>
      </p:pic>
      <p:pic>
        <p:nvPicPr>
          <p:cNvPr id="3" name="Picture 3"/>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03511" y="0"/>
            <a:ext cx="10287000" cy="10287000"/>
          </a:xfrm>
          <a:prstGeom prst="rect">
            <a:avLst/>
          </a:prstGeom>
        </p:spPr>
      </p:pic>
      <p:pic>
        <p:nvPicPr>
          <p:cNvPr id="4" name="Picture 4"/>
          <p:cNvPicPr>
            <a:picLocks noChangeAspect="1"/>
          </p:cNvPicPr>
          <p:nvPr/>
        </p:nvPicPr>
        <p:blipFill>
          <a:blip r:embed="rId4"/>
          <a:srcRect l="9282" r="8943"/>
          <a:stretch>
            <a:fillRect/>
          </a:stretch>
        </p:blipFill>
        <p:spPr>
          <a:xfrm>
            <a:off x="9971934" y="1836509"/>
            <a:ext cx="8316066" cy="7835859"/>
          </a:xfrm>
          <a:prstGeom prst="rect">
            <a:avLst/>
          </a:prstGeom>
        </p:spPr>
      </p:pic>
      <p:sp>
        <p:nvSpPr>
          <p:cNvPr id="5" name="TextBox 5"/>
          <p:cNvSpPr txBox="1"/>
          <p:nvPr/>
        </p:nvSpPr>
        <p:spPr>
          <a:xfrm>
            <a:off x="597989" y="1769834"/>
            <a:ext cx="9028889" cy="8808083"/>
          </a:xfrm>
          <a:prstGeom prst="rect">
            <a:avLst/>
          </a:prstGeom>
        </p:spPr>
        <p:txBody>
          <a:bodyPr lIns="0" tIns="0" rIns="0" bIns="0" rtlCol="0" anchor="t">
            <a:spAutoFit/>
          </a:bodyPr>
          <a:lstStyle/>
          <a:p>
            <a:pPr algn="just">
              <a:lnSpc>
                <a:spcPts val="3314"/>
              </a:lnSpc>
            </a:pPr>
            <a:r>
              <a:rPr lang="en-US" sz="2301">
                <a:solidFill>
                  <a:srgbClr val="00A8A8"/>
                </a:solidFill>
                <a:latin typeface="Rubik Medium"/>
              </a:rPr>
              <a:t>The blade is designed in semicircular shape so as one blade passes another blade comes in the position of first. 8 blades are used so as to use maximum utilization of wind from the air and moving vehicles. </a:t>
            </a:r>
          </a:p>
          <a:p>
            <a:pPr algn="just">
              <a:lnSpc>
                <a:spcPts val="3314"/>
              </a:lnSpc>
            </a:pPr>
            <a:r>
              <a:rPr lang="en-US" sz="2301">
                <a:solidFill>
                  <a:srgbClr val="00A8A8"/>
                </a:solidFill>
                <a:latin typeface="Rubik Medium Bold"/>
              </a:rPr>
              <a:t>     A= d*h</a:t>
            </a:r>
          </a:p>
          <a:p>
            <a:pPr algn="just">
              <a:lnSpc>
                <a:spcPts val="3314"/>
              </a:lnSpc>
            </a:pPr>
            <a:r>
              <a:rPr lang="en-US" sz="2301">
                <a:solidFill>
                  <a:srgbClr val="00A8A8"/>
                </a:solidFill>
                <a:latin typeface="Rubik Medium"/>
              </a:rPr>
              <a:t>d= diameter of the rotor (m)</a:t>
            </a:r>
          </a:p>
          <a:p>
            <a:pPr algn="just">
              <a:lnSpc>
                <a:spcPts val="3314"/>
              </a:lnSpc>
            </a:pPr>
            <a:r>
              <a:rPr lang="en-US" sz="2301">
                <a:solidFill>
                  <a:srgbClr val="00A8A8"/>
                </a:solidFill>
                <a:latin typeface="Rubik Medium"/>
              </a:rPr>
              <a:t>h= height of the blades (m)</a:t>
            </a:r>
          </a:p>
          <a:p>
            <a:pPr algn="just">
              <a:lnSpc>
                <a:spcPts val="3314"/>
              </a:lnSpc>
            </a:pPr>
            <a:r>
              <a:rPr lang="en-US" sz="2301">
                <a:solidFill>
                  <a:srgbClr val="00A8A8"/>
                </a:solidFill>
                <a:latin typeface="Rubik Medium"/>
              </a:rPr>
              <a:t>So,area = (0.75*0.4)</a:t>
            </a:r>
          </a:p>
          <a:p>
            <a:pPr algn="just">
              <a:lnSpc>
                <a:spcPts val="3314"/>
              </a:lnSpc>
            </a:pPr>
            <a:r>
              <a:rPr lang="en-US" sz="2301">
                <a:solidFill>
                  <a:srgbClr val="00A8A8"/>
                </a:solidFill>
                <a:latin typeface="Rubik Medium"/>
              </a:rPr>
              <a:t>                 = 0.3 sq. m.</a:t>
            </a:r>
          </a:p>
          <a:p>
            <a:pPr algn="just">
              <a:lnSpc>
                <a:spcPts val="3314"/>
              </a:lnSpc>
            </a:pPr>
            <a:r>
              <a:rPr lang="en-US" sz="2301">
                <a:solidFill>
                  <a:srgbClr val="00A8A8"/>
                </a:solidFill>
                <a:latin typeface="Rubik Medium"/>
              </a:rPr>
              <a:t>This height and diameter are chosen due to the restriction of the use of more rotor diameter due to the availability of less space to install on the highway. </a:t>
            </a:r>
          </a:p>
          <a:p>
            <a:pPr algn="just">
              <a:lnSpc>
                <a:spcPts val="3314"/>
              </a:lnSpc>
            </a:pPr>
            <a:endParaRPr lang="en-US" sz="2301">
              <a:solidFill>
                <a:srgbClr val="00A8A8"/>
              </a:solidFill>
              <a:latin typeface="Rubik Medium"/>
            </a:endParaRPr>
          </a:p>
          <a:p>
            <a:pPr algn="just">
              <a:lnSpc>
                <a:spcPts val="3314"/>
              </a:lnSpc>
            </a:pPr>
            <a:r>
              <a:rPr lang="en-US" sz="2301">
                <a:solidFill>
                  <a:srgbClr val="00A8A8"/>
                </a:solidFill>
                <a:latin typeface="Rubik Medium"/>
              </a:rPr>
              <a:t>The blade is made of PVC pipe. This material is taken because it is low-cost and the weight of these pipes is also less, due to this the project weight also decreases, and due to this the rotational speed also increases so as to output. The weight of each blade is 200gm and therefore the total weight of 8 blades is 1.6 kg. </a:t>
            </a:r>
          </a:p>
          <a:p>
            <a:pPr algn="just">
              <a:lnSpc>
                <a:spcPts val="3509"/>
              </a:lnSpc>
            </a:pPr>
            <a:endParaRPr lang="en-US" sz="2301">
              <a:solidFill>
                <a:srgbClr val="00A8A8"/>
              </a:solidFill>
              <a:latin typeface="Rubik Medium"/>
            </a:endParaRPr>
          </a:p>
          <a:p>
            <a:pPr algn="just">
              <a:lnSpc>
                <a:spcPts val="3509"/>
              </a:lnSpc>
            </a:pPr>
            <a:endParaRPr lang="en-US" sz="2301">
              <a:solidFill>
                <a:srgbClr val="00A8A8"/>
              </a:solidFill>
              <a:latin typeface="Rubik Medium"/>
            </a:endParaRPr>
          </a:p>
        </p:txBody>
      </p:sp>
      <p:sp>
        <p:nvSpPr>
          <p:cNvPr id="6" name="TextBox 6"/>
          <p:cNvSpPr txBox="1"/>
          <p:nvPr/>
        </p:nvSpPr>
        <p:spPr>
          <a:xfrm>
            <a:off x="597989" y="664146"/>
            <a:ext cx="6016377" cy="757682"/>
          </a:xfrm>
          <a:prstGeom prst="rect">
            <a:avLst/>
          </a:prstGeom>
        </p:spPr>
        <p:txBody>
          <a:bodyPr lIns="0" tIns="0" rIns="0" bIns="0" rtlCol="0" anchor="t">
            <a:spAutoFit/>
          </a:bodyPr>
          <a:lstStyle/>
          <a:p>
            <a:pPr algn="ctr">
              <a:lnSpc>
                <a:spcPts val="5824"/>
              </a:lnSpc>
              <a:spcBef>
                <a:spcPct val="0"/>
              </a:spcBef>
            </a:pPr>
            <a:r>
              <a:rPr lang="en-US" sz="5200">
                <a:solidFill>
                  <a:srgbClr val="00A8A8"/>
                </a:solidFill>
                <a:latin typeface="Rubik Medium Bold"/>
              </a:rPr>
              <a:t>DESIGN OF BLADE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287000" cy="10287000"/>
          </a:xfrm>
          <a:prstGeom prst="rect">
            <a:avLst/>
          </a:prstGeom>
        </p:spPr>
      </p:pic>
      <p:pic>
        <p:nvPicPr>
          <p:cNvPr id="3" name="Picture 3"/>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03511" y="0"/>
            <a:ext cx="10287000" cy="10287000"/>
          </a:xfrm>
          <a:prstGeom prst="rect">
            <a:avLst/>
          </a:prstGeom>
        </p:spPr>
      </p:pic>
      <p:pic>
        <p:nvPicPr>
          <p:cNvPr id="4" name="Picture 4"/>
          <p:cNvPicPr>
            <a:picLocks noChangeAspect="1"/>
          </p:cNvPicPr>
          <p:nvPr/>
        </p:nvPicPr>
        <p:blipFill>
          <a:blip r:embed="rId4"/>
          <a:srcRect/>
          <a:stretch>
            <a:fillRect/>
          </a:stretch>
        </p:blipFill>
        <p:spPr>
          <a:xfrm>
            <a:off x="11076562" y="1973903"/>
            <a:ext cx="6509854" cy="7284397"/>
          </a:xfrm>
          <a:prstGeom prst="rect">
            <a:avLst/>
          </a:prstGeom>
        </p:spPr>
      </p:pic>
      <p:sp>
        <p:nvSpPr>
          <p:cNvPr id="5" name="TextBox 5"/>
          <p:cNvSpPr txBox="1"/>
          <p:nvPr/>
        </p:nvSpPr>
        <p:spPr>
          <a:xfrm>
            <a:off x="1028700" y="1948815"/>
            <a:ext cx="9320514" cy="3860292"/>
          </a:xfrm>
          <a:prstGeom prst="rect">
            <a:avLst/>
          </a:prstGeom>
        </p:spPr>
        <p:txBody>
          <a:bodyPr lIns="0" tIns="0" rIns="0" bIns="0" rtlCol="0" anchor="t">
            <a:spAutoFit/>
          </a:bodyPr>
          <a:lstStyle/>
          <a:p>
            <a:pPr algn="just">
              <a:lnSpc>
                <a:spcPts val="3864"/>
              </a:lnSpc>
            </a:pPr>
            <a:r>
              <a:rPr lang="en-US" sz="2300">
                <a:solidFill>
                  <a:srgbClr val="00A8A8"/>
                </a:solidFill>
                <a:latin typeface="Rubik Medium"/>
              </a:rPr>
              <a:t>While designing the shaft it should be properly fitted to blade.. The shaft has a diameter of 10mm so as to be easily be fixed in the disc and at the top and bottom ends mild steel plates are attached of thickness 2mm. </a:t>
            </a:r>
          </a:p>
          <a:p>
            <a:pPr algn="just">
              <a:lnSpc>
                <a:spcPts val="3864"/>
              </a:lnSpc>
            </a:pPr>
            <a:r>
              <a:rPr lang="en-US" sz="2300">
                <a:solidFill>
                  <a:srgbClr val="00A8A8"/>
                </a:solidFill>
                <a:latin typeface="Rubik Medium"/>
              </a:rPr>
              <a:t>Stress acting on shaft ρ=P/A</a:t>
            </a:r>
          </a:p>
          <a:p>
            <a:pPr algn="just">
              <a:lnSpc>
                <a:spcPts val="3864"/>
              </a:lnSpc>
            </a:pPr>
            <a:r>
              <a:rPr lang="en-US" sz="2300">
                <a:solidFill>
                  <a:srgbClr val="00A8A8"/>
                </a:solidFill>
                <a:latin typeface="Rubik Medium"/>
              </a:rPr>
              <a:t>600 = 0.2898 / π/4 d*d So, </a:t>
            </a:r>
          </a:p>
          <a:p>
            <a:pPr algn="just">
              <a:lnSpc>
                <a:spcPts val="3864"/>
              </a:lnSpc>
            </a:pPr>
            <a:r>
              <a:rPr lang="en-US" sz="2300">
                <a:solidFill>
                  <a:srgbClr val="00A8A8"/>
                </a:solidFill>
                <a:latin typeface="Rubik Medium"/>
              </a:rPr>
              <a:t>d = 0.0201</a:t>
            </a:r>
          </a:p>
          <a:p>
            <a:pPr algn="just">
              <a:lnSpc>
                <a:spcPts val="3864"/>
              </a:lnSpc>
            </a:pPr>
            <a:r>
              <a:rPr lang="en-US" sz="2300">
                <a:solidFill>
                  <a:srgbClr val="00A8A8"/>
                </a:solidFill>
                <a:latin typeface="Rubik Medium"/>
              </a:rPr>
              <a:t>Material used for shaft = Mild steel Syt = 300Sut = 500-600 </a:t>
            </a:r>
          </a:p>
        </p:txBody>
      </p:sp>
      <p:sp>
        <p:nvSpPr>
          <p:cNvPr id="6" name="TextBox 6"/>
          <p:cNvSpPr txBox="1"/>
          <p:nvPr/>
        </p:nvSpPr>
        <p:spPr>
          <a:xfrm>
            <a:off x="1028700" y="1057275"/>
            <a:ext cx="6017568" cy="757682"/>
          </a:xfrm>
          <a:prstGeom prst="rect">
            <a:avLst/>
          </a:prstGeom>
        </p:spPr>
        <p:txBody>
          <a:bodyPr lIns="0" tIns="0" rIns="0" bIns="0" rtlCol="0" anchor="t">
            <a:spAutoFit/>
          </a:bodyPr>
          <a:lstStyle/>
          <a:p>
            <a:pPr algn="ctr">
              <a:lnSpc>
                <a:spcPts val="5824"/>
              </a:lnSpc>
              <a:spcBef>
                <a:spcPct val="0"/>
              </a:spcBef>
            </a:pPr>
            <a:r>
              <a:rPr lang="en-US" sz="5200">
                <a:solidFill>
                  <a:srgbClr val="00A8A8"/>
                </a:solidFill>
                <a:latin typeface="Rubik Medium Bold"/>
              </a:rPr>
              <a:t>DESIGN OF SHAFT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1523</Words>
  <Application>Microsoft Macintosh PowerPoint</Application>
  <PresentationFormat>Custom</PresentationFormat>
  <Paragraphs>72</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Cinzel</vt:lpstr>
      <vt:lpstr>Indonesia Light Bold</vt:lpstr>
      <vt:lpstr>Rubik Medium</vt:lpstr>
      <vt:lpstr>Rubik Medium Bold</vt:lpstr>
      <vt:lpstr>Calibri</vt:lpstr>
      <vt:lpstr>Arial</vt:lpstr>
      <vt:lpstr>Zing Rust Base</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PARTH JOHRI 2K20/B17/33 AND DHRUV BIHANI 2K20/B17/44 BME - A MTE PROJECT PPT</dc:title>
  <cp:lastModifiedBy>Microsoft Office User</cp:lastModifiedBy>
  <cp:revision>5</cp:revision>
  <dcterms:created xsi:type="dcterms:W3CDTF">2006-08-16T00:00:00Z</dcterms:created>
  <dcterms:modified xsi:type="dcterms:W3CDTF">2021-07-21T16:52:18Z</dcterms:modified>
  <dc:identifier>DAEk0s6C224</dc:identifier>
</cp:coreProperties>
</file>